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66" r:id="rId9"/>
    <p:sldId id="267" r:id="rId10"/>
    <p:sldId id="265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2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3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3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8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1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5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78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הצד החיצוני של בניין זכוכית כחול">
            <a:extLst>
              <a:ext uri="{FF2B5EF4-FFF2-40B4-BE49-F238E27FC236}">
                <a16:creationId xmlns:a16="http://schemas.microsoft.com/office/drawing/2014/main" id="{EF5492D4-2488-4209-908D-40D54EA29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527" r="-1" b="1218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BE9C077-5483-4BCF-BED0-2520EBF20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74" y="1684110"/>
            <a:ext cx="7133880" cy="108354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DbScan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shilluate</a:t>
            </a:r>
            <a:endParaRPr lang="he-IL" dirty="0">
              <a:solidFill>
                <a:srgbClr val="FFFFFF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0464F6B-7CD2-4A21-9BEE-D3C58E1D2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281" y="3166784"/>
            <a:ext cx="4177162" cy="2569942"/>
          </a:xfrm>
        </p:spPr>
        <p:txBody>
          <a:bodyPr>
            <a:normAutofit/>
          </a:bodyPr>
          <a:lstStyle/>
          <a:p>
            <a:pPr algn="r"/>
            <a:r>
              <a:rPr lang="he-IL" dirty="0">
                <a:solidFill>
                  <a:srgbClr val="FFFFFF"/>
                </a:solidFill>
              </a:rPr>
              <a:t>מגישים :</a:t>
            </a:r>
          </a:p>
          <a:p>
            <a:pPr algn="r"/>
            <a:r>
              <a:rPr lang="he-IL" dirty="0">
                <a:solidFill>
                  <a:srgbClr val="FFFFFF"/>
                </a:solidFill>
              </a:rPr>
              <a:t> זיו ציונית 311379911 </a:t>
            </a:r>
          </a:p>
          <a:p>
            <a:pPr algn="r"/>
            <a:r>
              <a:rPr lang="he-IL" dirty="0">
                <a:solidFill>
                  <a:srgbClr val="FFFFFF"/>
                </a:solidFill>
              </a:rPr>
              <a:t>אברי </a:t>
            </a:r>
            <a:r>
              <a:rPr lang="he-IL" dirty="0" err="1">
                <a:solidFill>
                  <a:srgbClr val="FFFFFF"/>
                </a:solidFill>
              </a:rPr>
              <a:t>זגורי</a:t>
            </a:r>
            <a:r>
              <a:rPr lang="he-IL" dirty="0">
                <a:solidFill>
                  <a:srgbClr val="FFFFFF"/>
                </a:solidFill>
              </a:rPr>
              <a:t> 211695655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36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DE7EBAE-2369-426F-9A70-574D5E17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6254319" cy="1591742"/>
          </a:xfrm>
        </p:spPr>
        <p:txBody>
          <a:bodyPr/>
          <a:lstStyle/>
          <a:p>
            <a:r>
              <a:rPr lang="en-US"/>
              <a:t>Optimization c++</a:t>
            </a:r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86090CE-6ACE-4B38-824A-84200C14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69" y="2288063"/>
            <a:ext cx="11492145" cy="3835633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שימוש ב </a:t>
            </a:r>
            <a:r>
              <a:rPr lang="en-US" dirty="0" err="1"/>
              <a:t>Rvalue</a:t>
            </a:r>
            <a:r>
              <a:rPr lang="he-IL" dirty="0"/>
              <a:t> בחישוב המרחק חוסך חישוב חוזר בנוסחת המרחק עבור חיסור וקטורים בריבוע .</a:t>
            </a:r>
          </a:p>
          <a:p>
            <a:pPr algn="r" rtl="1"/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rtl="1"/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rtl="1"/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r" rtl="1">
              <a:buNone/>
            </a:pP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rtl="1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שימוש ב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 constructor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על מנת לחסוך העתקה למערך או למבנה אחר.</a:t>
            </a:r>
          </a:p>
          <a:p>
            <a:pPr algn="r" rtl="1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מתן משתנה ע"י </a:t>
            </a:r>
            <a:r>
              <a:rPr lang="he-I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רפרנס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לפונקציה מאפשר חיסכון במקום וניתן לשימוש כל עוד לא פוגעים במידע.</a:t>
            </a:r>
          </a:p>
        </p:txBody>
      </p:sp>
      <p:pic>
        <p:nvPicPr>
          <p:cNvPr id="9" name="תמונה 8" descr="תמונה שמכילה טקסט, צילום מסך, צג, שחור&#10;&#10;התיאור נוצר באופן אוטומטי">
            <a:extLst>
              <a:ext uri="{FF2B5EF4-FFF2-40B4-BE49-F238E27FC236}">
                <a16:creationId xmlns:a16="http://schemas.microsoft.com/office/drawing/2014/main" id="{9BFD62AF-0494-4CB1-B1DC-9A972C0D9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50000" r="70156" b="40317"/>
          <a:stretch/>
        </p:blipFill>
        <p:spPr>
          <a:xfrm>
            <a:off x="1343025" y="2905716"/>
            <a:ext cx="5860436" cy="130016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05B05DE-9ED4-ACDD-35C0-CD79DA42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33" y="5069840"/>
            <a:ext cx="5912628" cy="15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6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DE7EBAE-2369-426F-9A70-574D5E17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6254319" cy="1591742"/>
          </a:xfrm>
        </p:spPr>
        <p:txBody>
          <a:bodyPr/>
          <a:lstStyle/>
          <a:p>
            <a:r>
              <a:rPr lang="en-US"/>
              <a:t>Optimization c++</a:t>
            </a:r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86090CE-6ACE-4B38-824A-84200C14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69" y="2288063"/>
            <a:ext cx="11492145" cy="3835633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חלוקת המידע המתקבל ל 100 קבוצות ועבודה על כל קבוצה בנפרד.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rtl="1"/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rtl="1"/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r" rtl="1">
              <a:buNone/>
            </a:pP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122FAB5-79A2-FA3D-3C84-DDF200B9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36" y="3053014"/>
            <a:ext cx="4558266" cy="35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84747-C3E3-44AE-B469-24182FAD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0451534" cy="1591742"/>
          </a:xfrm>
        </p:spPr>
        <p:txBody>
          <a:bodyPr/>
          <a:lstStyle/>
          <a:p>
            <a:pPr algn="ctr" rtl="1"/>
            <a:r>
              <a:rPr lang="he-IL" dirty="0"/>
              <a:t> זמן ריצה עבור </a:t>
            </a:r>
            <a:r>
              <a:rPr lang="en-US" dirty="0" err="1"/>
              <a:t>dbScan</a:t>
            </a:r>
            <a:r>
              <a:rPr lang="he-IL" dirty="0"/>
              <a:t> כולל סילואט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410868-638B-4DE2-9FC3-82BD9793B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10950606" cy="3835633"/>
          </a:xfrm>
        </p:spPr>
        <p:txBody>
          <a:bodyPr/>
          <a:lstStyle/>
          <a:p>
            <a:pPr algn="r" rtl="1"/>
            <a:r>
              <a:rPr lang="he-IL" dirty="0"/>
              <a:t>זמן ריצת ספריה של </a:t>
            </a:r>
            <a:r>
              <a:rPr lang="en-US" dirty="0"/>
              <a:t>python </a:t>
            </a:r>
            <a:r>
              <a:rPr lang="he-IL" dirty="0"/>
              <a:t> הוא : </a:t>
            </a:r>
            <a:r>
              <a:rPr lang="en-US" dirty="0"/>
              <a:t>40 </a:t>
            </a:r>
            <a:r>
              <a:rPr lang="he-IL"/>
              <a:t> שניות</a:t>
            </a:r>
            <a:endParaRPr lang="he-IL" dirty="0"/>
          </a:p>
          <a:p>
            <a:pPr algn="r" rtl="1"/>
            <a:r>
              <a:rPr lang="he-IL" dirty="0"/>
              <a:t>זמן ריצת של הקוד שלנו </a:t>
            </a:r>
            <a:r>
              <a:rPr lang="en-US" dirty="0"/>
              <a:t>python</a:t>
            </a:r>
            <a:r>
              <a:rPr lang="he-IL" dirty="0"/>
              <a:t> :  34.7 שניות.</a:t>
            </a:r>
          </a:p>
          <a:p>
            <a:pPr algn="r" rtl="1"/>
            <a:endParaRPr lang="he-IL" dirty="0"/>
          </a:p>
          <a:p>
            <a:pPr algn="r" rtl="1"/>
            <a:r>
              <a:rPr lang="en-US" dirty="0"/>
              <a:t>C++</a:t>
            </a:r>
            <a:r>
              <a:rPr lang="he-IL" dirty="0"/>
              <a:t> : זמן ריצת של הקוד שלנו : 16 דקות ו 40 שניות.</a:t>
            </a:r>
          </a:p>
        </p:txBody>
      </p:sp>
    </p:spTree>
    <p:extLst>
      <p:ext uri="{BB962C8B-B14F-4D97-AF65-F5344CB8AC3E}">
        <p14:creationId xmlns:p14="http://schemas.microsoft.com/office/powerpoint/2010/main" val="106406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09097D-8483-4B7B-BEC5-0B86BF59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82247417-063B-41E1-85DB-F4ACD500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Graphic 18">
              <a:extLst>
                <a:ext uri="{FF2B5EF4-FFF2-40B4-BE49-F238E27FC236}">
                  <a16:creationId xmlns:a16="http://schemas.microsoft.com/office/drawing/2014/main" id="{AEB16D2D-9E77-46B5-8954-6DA4C953F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797DABC3-02D1-4C59-AAD0-FD58A7618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A10787-EADF-482A-B968-6E8E308F5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E301FCBE-C05E-491E-A4E2-85C29D705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894" y="1100025"/>
              <a:ext cx="4790779" cy="479077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5EADA0-33AB-4475-98DA-540BA30E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65934"/>
            <a:ext cx="5351843" cy="1325563"/>
          </a:xfrm>
        </p:spPr>
        <p:txBody>
          <a:bodyPr anchor="b">
            <a:normAutofit/>
          </a:bodyPr>
          <a:lstStyle/>
          <a:p>
            <a:r>
              <a:rPr lang="en-US" dirty="0" err="1"/>
              <a:t>DbScan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F20879-6BE7-46DB-907C-7E8FD8F9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8" y="1391497"/>
            <a:ext cx="5984476" cy="4778941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הוא שיטה פופולרית עבור ניתוח אשכולות בכריית נתונים.</a:t>
            </a:r>
            <a:b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אלגוריתם זה מבוסס על קרבה בין נקודות שונות, בהינתן סט של נקודות בעלי מרחקים שונים האחד מהשני הוא מאחד בין נקודות קרובות (מעל רדיוס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מסויים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) לפי רמת העומס (כמות הנקודות ברדיוס) לכדי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קלאסטר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אחד. בנוסף, מסמן נקודות רחוקות בתור "חריגות" אם נמצאות באזור רחוק ולא צפוף. </a:t>
            </a:r>
          </a:p>
          <a:p>
            <a:pPr marL="0" indent="0" algn="r" rtl="1">
              <a:buNone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האלגוריתם עובד בתצורה הבאה :</a:t>
            </a:r>
          </a:p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עוברים על כל הנקודות ומוצאים את הנקודות שנמצאות בטווח הרדיוס ומסמנים כ"מקור" במידה ויש יותר מהכמות המינימלית.</a:t>
            </a:r>
            <a:endParaRPr lang="en-US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עוברים על כל המקורות, מחפשים את השכנים שלהם ומבצעים את אותו תהליך.</a:t>
            </a:r>
            <a:endParaRPr lang="en-US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משייכים נקודות שהן לא מקור אל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קלאסטר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מסוים במידה והם בטווח הרדיוס אל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הקלאסטר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הזה במידה ולא מסמנים אותה בתור רעש.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DFAE3BF-CE48-4CB9-A7D6-3E1AC69C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07385" y="1824254"/>
            <a:ext cx="3529452" cy="34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F503DE-E153-4B57-9C32-27D9AFE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1044"/>
            <a:ext cx="7685037" cy="1325563"/>
          </a:xfrm>
        </p:spPr>
        <p:txBody>
          <a:bodyPr/>
          <a:lstStyle/>
          <a:p>
            <a:r>
              <a:rPr lang="en-US" dirty="0" err="1"/>
              <a:t>shilluate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A67B25-58D7-436A-8AD7-C0F9425F7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he-IL" dirty="0"/>
                  <a:t>סילואט מפיק "ציון" בין 1- ל 1 ותפקידו לדרג כמה טובה החלוקה של </a:t>
                </a:r>
                <a:r>
                  <a:rPr lang="he-IL" dirty="0" err="1"/>
                  <a:t>הקלאסטרים</a:t>
                </a:r>
                <a:r>
                  <a:rPr lang="he-IL" dirty="0"/>
                  <a:t>.</a:t>
                </a:r>
              </a:p>
              <a:p>
                <a:pPr marL="0" indent="0" algn="r" rtl="1">
                  <a:buNone/>
                </a:pPr>
                <a:r>
                  <a:rPr lang="he-IL" dirty="0"/>
                  <a:t> איך הסילואט עובד  ?</a:t>
                </a:r>
              </a:p>
              <a:p>
                <a:pPr marL="0" indent="0" algn="r" rtl="1">
                  <a:buNone/>
                </a:pPr>
                <a:r>
                  <a:rPr lang="he-IL" dirty="0"/>
                  <a:t>עובר על כל הנקודות ויוצר עבור כל נקודה את הציון הבא : </a:t>
                </a:r>
              </a:p>
              <a:p>
                <a:pPr marL="0" indent="0" algn="r" rtl="1">
                  <a:buNone/>
                </a:pPr>
                <a:r>
                  <a:rPr lang="en-US" dirty="0"/>
                  <a:t>A</a:t>
                </a:r>
                <a:r>
                  <a:rPr lang="he-IL" dirty="0"/>
                  <a:t> המרחק הממוצע </a:t>
                </a:r>
                <a:r>
                  <a:rPr lang="he-IL" dirty="0" err="1"/>
                  <a:t>מהקלאסטר</a:t>
                </a:r>
                <a:r>
                  <a:rPr lang="he-IL" dirty="0"/>
                  <a:t> שהנקודה נמצאת בה .</a:t>
                </a:r>
              </a:p>
              <a:p>
                <a:pPr marL="0" indent="0" algn="r" rtl="1">
                  <a:buNone/>
                </a:pPr>
                <a:r>
                  <a:rPr lang="en-US" dirty="0"/>
                  <a:t>B</a:t>
                </a:r>
                <a:r>
                  <a:rPr lang="he-IL" dirty="0"/>
                  <a:t> המרחק הממוצע </a:t>
                </a:r>
                <a:r>
                  <a:rPr lang="he-IL" dirty="0" err="1"/>
                  <a:t>מהקלאסטר</a:t>
                </a:r>
                <a:r>
                  <a:rPr lang="he-IL" dirty="0"/>
                  <a:t> הקרוב ביותר .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 algn="r">
                  <a:buNone/>
                </a:pPr>
                <a:r>
                  <a:rPr lang="he-IL" dirty="0"/>
                  <a:t> לאחר שחישבנו עבור כל הנקודות , הממוצע של חישובים אלו הוא פלט האלגוריתם כלומר ציון הסילואט .</a:t>
                </a:r>
              </a:p>
              <a:p>
                <a:pPr marL="0" indent="0" algn="r" rtl="1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A67B25-58D7-436A-8AD7-C0F9425F7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95" r="-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09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694892-0DDF-4FB0-A788-83AD2F8D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9" y="-239699"/>
            <a:ext cx="9601200" cy="1070061"/>
          </a:xfrm>
        </p:spPr>
        <p:txBody>
          <a:bodyPr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יתרונות וחסרונות של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פייתון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0C73DB-4817-4CB1-AA0A-AFF9A0911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79" y="679444"/>
            <a:ext cx="9601200" cy="5231253"/>
          </a:xfrm>
        </p:spPr>
        <p:txBody>
          <a:bodyPr>
            <a:normAutofit lnSpcReduction="10000"/>
          </a:bodyPr>
          <a:lstStyle/>
          <a:p>
            <a:pPr marL="0" indent="0" algn="r" rtl="1">
              <a:buNone/>
            </a:pPr>
            <a:r>
              <a:rPr lang="he-IL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יתרונות :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ספריית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numpy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מאפשר לבצע חישובים מורכבים בזמן מאוד מהיר בעיקר ע"י השימוש שלה במעבד </a:t>
            </a:r>
            <a:r>
              <a:rPr lang="he-IL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הווקטורי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דבר אשר מקצר משמעותית את זמן ריצת התוכנית.	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קוד קצר, רוב הפונקציות הסטנדרטיות כבר ממומשות לכן הקוד הינו קצר .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ספריית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numpy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מאפשר יצירת מערכים מיוחדים מסוג הומוגני , לעומת זאת המערכים הרגילים של פיתון הינם מערכים של מצביעים (גם אם הם מצביעים לאותו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type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) דבר אשר משמר את עקרון המקומיות. </a:t>
            </a:r>
          </a:p>
          <a:p>
            <a:pPr marL="0" indent="0" algn="r" rtl="1">
              <a:buNone/>
            </a:pPr>
            <a:r>
              <a:rPr lang="he-IL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חסרונות: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קוד קריא, כל משתנה בפיתון יכול להיות מכל סוג שהוא לכן דבר זה מקשה על קריאות הקוד .</a:t>
            </a:r>
          </a:p>
          <a:p>
            <a:pPr algn="l"/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30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>
            <a:extLst>
              <a:ext uri="{FF2B5EF4-FFF2-40B4-BE49-F238E27FC236}">
                <a16:creationId xmlns:a16="http://schemas.microsoft.com/office/drawing/2014/main" id="{A80162BC-4773-4F12-A292-50BD6054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9" y="-239699"/>
            <a:ext cx="9601200" cy="1070061"/>
          </a:xfrm>
        </p:spPr>
        <p:txBody>
          <a:bodyPr/>
          <a:lstStyle/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יתרונות וחסרונות של 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c++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8C1C94C3-295A-46F6-AA11-468BD23A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79" y="679444"/>
            <a:ext cx="9601200" cy="5231253"/>
          </a:xfrm>
        </p:spPr>
        <p:txBody>
          <a:bodyPr>
            <a:normAutofit fontScale="85000" lnSpcReduction="20000"/>
          </a:bodyPr>
          <a:lstStyle/>
          <a:p>
            <a:pPr marL="0" indent="0" algn="r" rtl="1">
              <a:buNone/>
            </a:pPr>
            <a:r>
              <a:rPr lang="he-IL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יתרונות : </a:t>
            </a:r>
          </a:p>
          <a:p>
            <a:pPr algn="r" rtl="1"/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Valarray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מאפשר לבצע חישובים מורכבים בזמן מאוד מהיר בעיקר ע"י השימוש במעבד </a:t>
            </a:r>
            <a:r>
              <a:rPr lang="he-IL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הווקטורי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דבר אשר מקצר משמעותית את זמן ריצת התוכנית.	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תכנות מונחה עצמים מאפשר הגדרת נקודה (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(struct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ואת האופרטורים התומכים בפעולות בין נקודות (לדוגמה אופרטור ==) דבר אשר מפשט את הקריאות של הקוד ומשפר את הלוגיקה של הפתרון.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שימוש ב "בנאי הזזה" מאפשר שימור של עקרון המקומיות בקוד (חסכון במקום בזיכרון) .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קוד קריא , שימוש במונחי עצמים מפשט את קריאת הקוד ומאפשר פעולות </a:t>
            </a:r>
            <a:r>
              <a:rPr lang="he-IL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אינטואטיביות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בין עצמים (לדוגמא נקודות ). </a:t>
            </a:r>
          </a:p>
          <a:p>
            <a:pPr marL="0" indent="0" algn="r" rtl="1">
              <a:buNone/>
            </a:pPr>
            <a:r>
              <a:rPr lang="he-IL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חסרונות: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ריצת הקוד אינה מהירה כמו בפיתון, למשל בפיתון ספרית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numpy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מאפשרת לבצע כפל מטריצות. </a:t>
            </a:r>
          </a:p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הגעה לזמני ריצה קצרים מחייבת שימוש בפתרונות אשר אינם קריאים ויחסית מסובכים למימוש.</a:t>
            </a:r>
          </a:p>
          <a:p>
            <a:pPr algn="r" rtl="1"/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604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430C4C-49F9-44D3-8D85-D34047E6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4629706" cy="1591742"/>
          </a:xfrm>
        </p:spPr>
        <p:txBody>
          <a:bodyPr/>
          <a:lstStyle/>
          <a:p>
            <a:r>
              <a:rPr lang="en-US" dirty="0"/>
              <a:t>Optimization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EA87553-C4D9-4265-97A8-FD8B141C8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" y="2288063"/>
                <a:ext cx="11683014" cy="3835633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he-IL" dirty="0"/>
                  <a:t>חישוב הסילואט מצריך מאיתנו את חישוב המרחקים מהנקודות אל </a:t>
                </a:r>
                <a:r>
                  <a:rPr lang="he-IL" dirty="0" err="1"/>
                  <a:t>הקלסטר</a:t>
                </a:r>
                <a:r>
                  <a:rPr lang="he-IL" dirty="0"/>
                  <a:t> הנוכחי ואל </a:t>
                </a:r>
                <a:r>
                  <a:rPr lang="he-IL" dirty="0" err="1"/>
                  <a:t>הקלסטר</a:t>
                </a:r>
                <a:r>
                  <a:rPr lang="he-IL" dirty="0"/>
                  <a:t> הקרוב ביותר על מנת להקל את החישוב נשיג את אותה מטרה עם יעילות זמן טובה ביותר אם נחשב את אותם מרחקים ע"י העלאה בריבוע . </a:t>
                </a:r>
                <a:endParaRPr lang="he-IL" sz="1400" dirty="0"/>
              </a:p>
              <a:p>
                <a:pPr algn="l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he-IL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𝒄𝒍𝒖𝒔𝒕𝒆𝒓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 |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𝒄𝒍𝒖𝒔𝒕𝒆𝒓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he-IL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e-IL" b="1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𝒄𝒍𝒖𝒔𝒕𝒆𝒓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𝒄𝒍𝒖𝒔𝒕𝒆𝒓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he-IL" b="1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e-IL" b="1" i="1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he-IL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𝒄𝒍𝒖𝒔𝒕𝒆𝒓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𝒑𝒙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𝒄𝒍𝒖𝒔𝒕𝒆𝒓</m:t>
                                </m:r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he-IL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he-IL" b="1" i="1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effectLst/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b="1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𝒄𝒍𝒖𝒔𝒕𝒆𝒓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he-IL" b="1" i="1" smtClean="0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𝒄𝒍𝒖𝒔𝒕𝒆𝒓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n>
                                </m:f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he-IL" b="1" dirty="0"/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𝒄𝒍𝒖𝒔𝒕𝒆𝒓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𝒎𝒆𝒂𝒏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𝒄𝒍𝒖𝒔𝒕𝒆𝒓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 rtl="1">
                  <a:buNone/>
                </a:pPr>
                <a:r>
                  <a:rPr lang="he-I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לכן יספיק לנו לחשב רק את המרחק אל מרכז </a:t>
                </a:r>
                <a:r>
                  <a:rPr lang="he-I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הקלסטרים</a:t>
                </a:r>
                <a:r>
                  <a:rPr lang="he-I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דבר אשר יקל על החישוב משמעותית.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EA87553-C4D9-4265-97A8-FD8B141C8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" y="2288063"/>
                <a:ext cx="11683014" cy="3835633"/>
              </a:xfrm>
              <a:blipFill>
                <a:blip r:embed="rId2"/>
                <a:stretch>
                  <a:fillRect t="-1429" r="-4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7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795BD37D-77D1-4AD5-BB09-3BD2ED14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6254319" cy="1591742"/>
          </a:xfrm>
        </p:spPr>
        <p:txBody>
          <a:bodyPr/>
          <a:lstStyle/>
          <a:p>
            <a:r>
              <a:rPr lang="en-US" dirty="0"/>
              <a:t>Optimization python</a:t>
            </a:r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64740160-449C-4835-8A81-886847BC6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69" y="2288063"/>
            <a:ext cx="11492145" cy="3835633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שימוש בגנרטור במקום בלולאות מאפשר הקצת זיכרון יחידה של מערך, לעומת שימוש בלולאות אשר מקצה בכל פעם מחדש מערך בגודל שונה .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A5597C0-415F-4FF7-8BD1-0B94B77C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3817937"/>
            <a:ext cx="8434950" cy="6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795BD37D-77D1-4AD5-BB09-3BD2ED14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6254319" cy="1591742"/>
          </a:xfrm>
        </p:spPr>
        <p:txBody>
          <a:bodyPr/>
          <a:lstStyle/>
          <a:p>
            <a:r>
              <a:rPr lang="en-US" dirty="0"/>
              <a:t>Optimization python</a:t>
            </a:r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64740160-449C-4835-8A81-886847BC6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69" y="2288063"/>
            <a:ext cx="11492145" cy="3835633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שימוש ב </a:t>
            </a:r>
            <a:r>
              <a:rPr lang="en-US" dirty="0"/>
              <a:t>multi threads </a:t>
            </a:r>
            <a:r>
              <a:rPr lang="he-IL" dirty="0"/>
              <a:t> ע"מ להקטין את זמני הריצה. במקרה זה כדי למצוא את השכנים של כל נקודה בצורה מקבילית.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A01C047-3901-B092-643A-69893D61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3117069"/>
            <a:ext cx="11826240" cy="36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5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795BD37D-77D1-4AD5-BB09-3BD2ED14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6254319" cy="1591742"/>
          </a:xfrm>
        </p:spPr>
        <p:txBody>
          <a:bodyPr/>
          <a:lstStyle/>
          <a:p>
            <a:r>
              <a:rPr lang="en-US" dirty="0"/>
              <a:t>Optimization python</a:t>
            </a:r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64740160-449C-4835-8A81-886847BC6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69" y="2288063"/>
            <a:ext cx="11492145" cy="3835633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חלוקת המידע המתקבל ל 100 קבוצות ועבודה על כל קבוצה בנפרד ע"י </a:t>
            </a:r>
            <a:r>
              <a:rPr lang="en-US" dirty="0"/>
              <a:t>multi threads</a:t>
            </a:r>
            <a:r>
              <a:rPr lang="he-IL" dirty="0"/>
              <a:t> .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48DA5E3-7080-B97F-F627-8CADB953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" y="4009072"/>
            <a:ext cx="10055576" cy="10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888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0F3F0"/>
      </a:lt2>
      <a:accent1>
        <a:srgbClr val="D636DA"/>
      </a:accent1>
      <a:accent2>
        <a:srgbClr val="8024C8"/>
      </a:accent2>
      <a:accent3>
        <a:srgbClr val="5039DB"/>
      </a:accent3>
      <a:accent4>
        <a:srgbClr val="2451C8"/>
      </a:accent4>
      <a:accent5>
        <a:srgbClr val="36A7DA"/>
      </a:accent5>
      <a:accent6>
        <a:srgbClr val="23C0B0"/>
      </a:accent6>
      <a:hlink>
        <a:srgbClr val="3F82BF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495</TotalTime>
  <Words>678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David</vt:lpstr>
      <vt:lpstr>Gill Sans Nova</vt:lpstr>
      <vt:lpstr>TropicVTI</vt:lpstr>
      <vt:lpstr>DbScan, shilluate</vt:lpstr>
      <vt:lpstr>DbScan </vt:lpstr>
      <vt:lpstr>shilluate</vt:lpstr>
      <vt:lpstr>יתרונות וחסרונות של פייתון</vt:lpstr>
      <vt:lpstr>יתרונות וחסרונות של  c++</vt:lpstr>
      <vt:lpstr>Optimization </vt:lpstr>
      <vt:lpstr>Optimization python</vt:lpstr>
      <vt:lpstr>Optimization python</vt:lpstr>
      <vt:lpstr>Optimization python</vt:lpstr>
      <vt:lpstr>Optimization c++</vt:lpstr>
      <vt:lpstr>Optimization c++</vt:lpstr>
      <vt:lpstr> זמן ריצה עבור dbScan כולל סילואט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Kmeans ++ , shilluate</dc:title>
  <dc:creator>זיו ציונית</dc:creator>
  <cp:lastModifiedBy>Avri Zaguri</cp:lastModifiedBy>
  <cp:revision>21</cp:revision>
  <dcterms:created xsi:type="dcterms:W3CDTF">2021-08-21T15:40:52Z</dcterms:created>
  <dcterms:modified xsi:type="dcterms:W3CDTF">2022-05-22T06:11:29Z</dcterms:modified>
</cp:coreProperties>
</file>